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75" r:id="rId11"/>
    <p:sldId id="273" r:id="rId12"/>
    <p:sldId id="269" r:id="rId13"/>
    <p:sldId id="270" r:id="rId14"/>
    <p:sldId id="272" r:id="rId15"/>
    <p:sldId id="274" r:id="rId16"/>
    <p:sldId id="271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nd diagonale hoek rechthoek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BB2F0D4-85E3-45CF-8C74-CBAC65FA71A2}" type="datetimeFigureOut">
              <a:rPr lang="nl-NL"/>
              <a:pPr>
                <a:defRPr/>
              </a:pPr>
              <a:t>23-2-2011</a:t>
            </a:fld>
            <a:endParaRPr lang="nl-NL"/>
          </a:p>
        </p:txBody>
      </p:sp>
      <p:sp>
        <p:nvSpPr>
          <p:cNvPr id="6" name="Tijdelijke aanduiding voor dianumm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2B19A18-C8BB-4FAA-BA4C-C55B9AAE8E0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atum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6AACF-FF9D-4C04-870E-79CBD3E5E2FD}" type="datetimeFigureOut">
              <a:rPr lang="nl-NL"/>
              <a:pPr>
                <a:defRPr/>
              </a:pPr>
              <a:t>23-2-2011</a:t>
            </a:fld>
            <a:endParaRPr lang="nl-NL"/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1A1D3-D164-4382-A062-18C6163C52C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atum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983BB-36F0-472B-8909-999F83108F38}" type="datetimeFigureOut">
              <a:rPr lang="nl-NL"/>
              <a:pPr>
                <a:defRPr/>
              </a:pPr>
              <a:t>23-2-2011</a:t>
            </a:fld>
            <a:endParaRPr lang="nl-NL"/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3928F-D766-48AD-B56D-7AA69163EB2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7A5B8B-2F52-4894-AE70-C28CD7854EFB}" type="datetimeFigureOut">
              <a:rPr lang="nl-NL"/>
              <a:pPr>
                <a:defRPr/>
              </a:pPr>
              <a:t>23-2-2011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C60476-D3B7-4BC2-AE12-9B1F9E73B9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EFB9E18C-C353-4992-B474-6728DE706AD7}" type="datetimeFigureOut">
              <a:rPr lang="nl-NL"/>
              <a:pPr>
                <a:defRPr/>
              </a:pPr>
              <a:t>23-2-2011</a:t>
            </a:fld>
            <a:endParaRPr lang="nl-NL"/>
          </a:p>
        </p:txBody>
      </p:sp>
      <p:sp>
        <p:nvSpPr>
          <p:cNvPr id="6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4DEED5C-0920-47AE-BC16-0766854802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6688B3-8434-4F7C-AD43-EDCB9F9C46D5}" type="datetimeFigureOut">
              <a:rPr lang="nl-NL"/>
              <a:pPr>
                <a:defRPr/>
              </a:pPr>
              <a:t>23-2-2011</a:t>
            </a:fld>
            <a:endParaRPr lang="nl-NL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43250E-80A9-4563-882E-F40230CF7E6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hoek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9AD8BF-108B-4C96-9823-3EBE049D7434}" type="datetimeFigureOut">
              <a:rPr lang="nl-NL"/>
              <a:pPr>
                <a:defRPr/>
              </a:pPr>
              <a:t>23-2-2011</a:t>
            </a:fld>
            <a:endParaRPr lang="nl-NL"/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9452E2-39C3-4F2D-A583-B975FE8787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EEE077-2660-463F-B264-AAE1C8AEA0E9}" type="datetimeFigureOut">
              <a:rPr lang="nl-NL"/>
              <a:pPr>
                <a:defRPr/>
              </a:pPr>
              <a:t>23-2-2011</a:t>
            </a:fld>
            <a:endParaRPr lang="nl-NL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C898B5-19AE-4C32-95C8-7625059B361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BB674-F95A-46E6-9D3B-E2F30617A021}" type="datetimeFigureOut">
              <a:rPr lang="nl-NL"/>
              <a:pPr>
                <a:defRPr/>
              </a:pPr>
              <a:t>23-2-2011</a:t>
            </a:fld>
            <a:endParaRPr lang="nl-NL"/>
          </a:p>
        </p:txBody>
      </p:sp>
      <p:sp>
        <p:nvSpPr>
          <p:cNvPr id="4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9EF71-3798-495F-A672-336F20A292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C317DF3-A7FD-41E9-8A7A-5F359405D608}" type="datetimeFigureOut">
              <a:rPr lang="nl-NL"/>
              <a:pPr>
                <a:defRPr/>
              </a:pPr>
              <a:t>23-2-2011</a:t>
            </a:fld>
            <a:endParaRPr lang="nl-NL"/>
          </a:p>
        </p:txBody>
      </p:sp>
      <p:sp>
        <p:nvSpPr>
          <p:cNvPr id="7" name="Tijdelijke aanduiding voor dianumm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8BBF0C6-5B97-4D3E-9A78-63F6F26A5ED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5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7437351-7A65-4A59-B56F-A46595CB2759}" type="datetimeFigureOut">
              <a:rPr lang="nl-NL"/>
              <a:pPr>
                <a:defRPr/>
              </a:pPr>
              <a:t>23-2-2011</a:t>
            </a:fld>
            <a:endParaRPr lang="nl-NL"/>
          </a:p>
        </p:txBody>
      </p:sp>
      <p:sp>
        <p:nvSpPr>
          <p:cNvPr id="6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B26AB5A-067A-4C36-BE53-CE7EA2306B5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7BC812B-61B1-46C1-8A8F-0F0327AA7E1F}" type="datetimeFigureOut">
              <a:rPr lang="nl-NL"/>
              <a:pPr>
                <a:defRPr/>
              </a:pPr>
              <a:t>23-2-2011</a:t>
            </a:fld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3BD89088-5B41-4D71-A77D-52477118EBB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33" name="Tijdelijke aanduiding voor tekst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8" r:id="rId8"/>
    <p:sldLayoutId id="2147483679" r:id="rId9"/>
    <p:sldLayoutId id="2147483670" r:id="rId10"/>
    <p:sldLayoutId id="2147483669" r:id="rId11"/>
  </p:sldLayoutIdLst>
  <p:transition>
    <p:wipe dir="d"/>
  </p:transition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rgbClr val="FF0000"/>
                </a:solidFill>
              </a:rPr>
              <a:t>Duurzaamheid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3314" name="Ondertitel 2"/>
          <p:cNvSpPr>
            <a:spLocks noGrp="1"/>
          </p:cNvSpPr>
          <p:nvPr>
            <p:ph type="subTitle" idx="1"/>
          </p:nvPr>
        </p:nvSpPr>
        <p:spPr>
          <a:xfrm>
            <a:off x="1371600" y="4508500"/>
            <a:ext cx="6400800" cy="11303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pic>
        <p:nvPicPr>
          <p:cNvPr id="13315" name="Picture 2" descr="http://elf.ontwikkelcentrum.nl/images/302/300280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5608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endParaRPr lang="nl-NL" smtClean="0">
              <a:effectLst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-973138" y="692150"/>
            <a:ext cx="11090276" cy="5545138"/>
          </a:xfrm>
        </p:spPr>
        <p:txBody>
          <a:bodyPr/>
          <a:lstStyle/>
          <a:p>
            <a:endParaRPr lang="nl-NL" smtClean="0">
              <a:solidFill>
                <a:srgbClr val="FFFFFF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086013" cy="76644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rgbClr val="FF0000"/>
                </a:solidFill>
              </a:rPr>
              <a:t>Leefomstandigheden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2530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2790825"/>
          </a:xfrm>
        </p:spPr>
        <p:txBody>
          <a:bodyPr/>
          <a:lstStyle/>
          <a:p>
            <a:r>
              <a:rPr lang="nl-NL" dirty="0" smtClean="0"/>
              <a:t>Stalinrichting en maatvoering</a:t>
            </a:r>
          </a:p>
          <a:p>
            <a:r>
              <a:rPr lang="nl-NL" dirty="0" smtClean="0"/>
              <a:t>Boxmaten en afstelling</a:t>
            </a:r>
          </a:p>
          <a:p>
            <a:r>
              <a:rPr lang="nl-NL" dirty="0" smtClean="0"/>
              <a:t>14 uur rust en 9 uur om te vreten</a:t>
            </a:r>
          </a:p>
          <a:p>
            <a:r>
              <a:rPr lang="nl-NL" dirty="0" smtClean="0"/>
              <a:t>Stress veroorzaakt veel problemen en productieverlies.</a:t>
            </a:r>
          </a:p>
          <a:p>
            <a:endParaRPr lang="nl-NL" dirty="0" smtClean="0"/>
          </a:p>
        </p:txBody>
      </p:sp>
      <p:pic>
        <p:nvPicPr>
          <p:cNvPr id="22532" name="Picture 4" descr="ligb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9275" y="3751263"/>
            <a:ext cx="4784725" cy="31067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rgbClr val="FF0000"/>
                </a:solidFill>
              </a:rPr>
              <a:t>Tips voor fokkerij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355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Weet welke koe bij je past</a:t>
            </a:r>
          </a:p>
          <a:p>
            <a:r>
              <a:rPr lang="nl-NL" dirty="0" smtClean="0"/>
              <a:t>Benoem de kenmerken en kwaliteiten</a:t>
            </a:r>
          </a:p>
          <a:p>
            <a:r>
              <a:rPr lang="nl-NL" dirty="0" smtClean="0"/>
              <a:t>Welke stier kan er geleverd worden?</a:t>
            </a:r>
          </a:p>
          <a:p>
            <a:r>
              <a:rPr lang="nl-NL" dirty="0" smtClean="0"/>
              <a:t>Wees consequent</a:t>
            </a:r>
          </a:p>
          <a:p>
            <a:r>
              <a:rPr lang="nl-NL" dirty="0" smtClean="0"/>
              <a:t>De omstandigheden aanpassen gaat sneller dan de koe aanpassen.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rgbClr val="FF0000"/>
                </a:solidFill>
              </a:rPr>
              <a:t>Tips voor de droogstand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4578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Conditie beheer</a:t>
            </a:r>
          </a:p>
          <a:p>
            <a:r>
              <a:rPr lang="nl-NL" dirty="0" smtClean="0"/>
              <a:t>Goed droogzetten in verband met uiergezondheid</a:t>
            </a:r>
          </a:p>
          <a:p>
            <a:r>
              <a:rPr lang="nl-NL" dirty="0" smtClean="0"/>
              <a:t>Voorkom kruisbesmetting                            ( vaarzenmastitis) </a:t>
            </a:r>
          </a:p>
          <a:p>
            <a:r>
              <a:rPr lang="nl-NL" dirty="0" smtClean="0"/>
              <a:t>Bewegingsruimte</a:t>
            </a:r>
          </a:p>
          <a:p>
            <a:r>
              <a:rPr lang="nl-NL" dirty="0" smtClean="0"/>
              <a:t>Boxruimte(135cm) </a:t>
            </a:r>
          </a:p>
          <a:p>
            <a:r>
              <a:rPr lang="nl-NL" dirty="0" smtClean="0"/>
              <a:t>Strohok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rgbClr val="FF0000"/>
                </a:solidFill>
              </a:rPr>
              <a:t>Tips voor voeding in de lactatie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560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Goede energievoorziening</a:t>
            </a:r>
          </a:p>
          <a:p>
            <a:r>
              <a:rPr lang="nl-NL" dirty="0" smtClean="0"/>
              <a:t>Beschikbaarheid voer</a:t>
            </a:r>
          </a:p>
          <a:p>
            <a:r>
              <a:rPr lang="nl-NL" dirty="0" smtClean="0"/>
              <a:t>Voldoende structuur</a:t>
            </a:r>
          </a:p>
          <a:p>
            <a:r>
              <a:rPr lang="nl-NL" dirty="0" smtClean="0"/>
              <a:t>Mineralen in de juiste verhouding</a:t>
            </a:r>
          </a:p>
          <a:p>
            <a:r>
              <a:rPr lang="nl-NL" dirty="0" smtClean="0"/>
              <a:t>Let op: Herkauwen,pensvulling,vet/eiwit verhouding, productieverloop. </a:t>
            </a:r>
          </a:p>
          <a:p>
            <a:endParaRPr lang="nl-NL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rgbClr val="FF0000"/>
                </a:solidFill>
              </a:rPr>
              <a:t>Tips voor melkveehouder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662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Geduld </a:t>
            </a:r>
          </a:p>
          <a:p>
            <a:r>
              <a:rPr lang="nl-NL" dirty="0" smtClean="0"/>
              <a:t>Op de hoogte blijven van kennis en ontwikkeling</a:t>
            </a:r>
          </a:p>
          <a:p>
            <a:r>
              <a:rPr lang="nl-NL" dirty="0" smtClean="0"/>
              <a:t>Goede uitvoering</a:t>
            </a:r>
          </a:p>
          <a:p>
            <a:endParaRPr lang="nl-NL" dirty="0" smtClean="0"/>
          </a:p>
          <a:p>
            <a:r>
              <a:rPr lang="nl-NL" sz="3600" dirty="0" smtClean="0">
                <a:solidFill>
                  <a:srgbClr val="FF0000"/>
                </a:solidFill>
              </a:rPr>
              <a:t>Word manager!!!!!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rgbClr val="FF0000"/>
                </a:solidFill>
              </a:rPr>
              <a:t>Vragen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765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 smtClean="0"/>
              <a:t>1. waarom duurzame koe?</a:t>
            </a:r>
          </a:p>
          <a:p>
            <a:r>
              <a:rPr lang="nl-NL" sz="1800" dirty="0" smtClean="0"/>
              <a:t>2.Wat gebeurt er als koe duurzamer wordt?</a:t>
            </a:r>
          </a:p>
          <a:p>
            <a:r>
              <a:rPr lang="nl-NL" sz="1800" dirty="0" smtClean="0"/>
              <a:t>3.Hoeveel %van jongvee voor 8 maand valt uit?</a:t>
            </a:r>
          </a:p>
          <a:p>
            <a:r>
              <a:rPr lang="nl-NL" sz="1800" dirty="0" smtClean="0"/>
              <a:t>4.Wanneer is koe op top productie?</a:t>
            </a:r>
          </a:p>
          <a:p>
            <a:r>
              <a:rPr lang="nl-NL" sz="1800" dirty="0" smtClean="0"/>
              <a:t>5.Hoeveel rust heeft een koe per dag nodig?</a:t>
            </a:r>
          </a:p>
          <a:p>
            <a:r>
              <a:rPr lang="nl-NL" sz="1800" dirty="0" smtClean="0"/>
              <a:t>6.Waar is winst te halen?</a:t>
            </a:r>
          </a:p>
          <a:p>
            <a:r>
              <a:rPr lang="nl-NL" sz="1800" dirty="0" smtClean="0"/>
              <a:t> 7.hoeveel hoger is leeftijd afgevoerde koeien in voorbeeld ?</a:t>
            </a:r>
          </a:p>
          <a:p>
            <a:r>
              <a:rPr lang="nl-NL" sz="1800" dirty="0" smtClean="0"/>
              <a:t>8. welke 4 punten zijn belangrijk in huisvesting?</a:t>
            </a:r>
          </a:p>
          <a:p>
            <a:r>
              <a:rPr lang="nl-NL" sz="1800" dirty="0" smtClean="0"/>
              <a:t>9. hoeveel procent valt uit voor de eerste 3</a:t>
            </a:r>
            <a:r>
              <a:rPr lang="nl-NL" sz="1800" baseline="30000" dirty="0" smtClean="0"/>
              <a:t>e</a:t>
            </a:r>
            <a:r>
              <a:rPr lang="nl-NL" sz="1800" dirty="0" smtClean="0"/>
              <a:t> lactatie?</a:t>
            </a:r>
          </a:p>
          <a:p>
            <a:r>
              <a:rPr lang="nl-NL" sz="1800" dirty="0" smtClean="0"/>
              <a:t>10. wat is effectiever: selectie of fokkerij?</a:t>
            </a:r>
          </a:p>
          <a:p>
            <a:endParaRPr lang="nl-NL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rgbClr val="FF0000"/>
                </a:solidFill>
              </a:rPr>
              <a:t>Waarom een duurzame koe?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4338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Koe is basis voor de economie van het bedrijf</a:t>
            </a:r>
          </a:p>
          <a:p>
            <a:r>
              <a:rPr lang="nl-NL" dirty="0" smtClean="0"/>
              <a:t>Duurzaamheid verlaagt de kostprijs</a:t>
            </a:r>
          </a:p>
          <a:p>
            <a:r>
              <a:rPr lang="nl-NL" dirty="0" smtClean="0"/>
              <a:t>Economisch optimale leeftijd is hoger dan leeftijd bij afvoer</a:t>
            </a:r>
          </a:p>
          <a:p>
            <a:r>
              <a:rPr lang="nl-NL" dirty="0" smtClean="0"/>
              <a:t>Er zijn veel mogelijkheden voor verbetering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rgbClr val="FF0000"/>
                </a:solidFill>
              </a:rPr>
              <a:t>Afgevoerd voordat ze op dreef zijn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53975"/>
          </a:xfrm>
        </p:spPr>
        <p:txBody>
          <a:bodyPr>
            <a:normAutofit fontScale="2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nl-NL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989138"/>
            <a:ext cx="53054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rgbClr val="FF0000"/>
                </a:solidFill>
              </a:rPr>
              <a:t>Wat gebeurd er als een koe duurzamer word?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1638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646238"/>
            <a:ext cx="6048375" cy="452596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rgbClr val="FF0000"/>
                </a:solidFill>
              </a:rPr>
              <a:t>Een praktijk voorbeeld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174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338388"/>
            <a:ext cx="7467600" cy="31432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rgbClr val="FF0000"/>
                </a:solidFill>
              </a:rPr>
              <a:t>Waar is winst te behalen?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8434" name="Tijdelijke aanduiding voor inhoud 4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nl-NL" dirty="0" smtClean="0"/>
              <a:t>De koe, juiste genetische aanleg</a:t>
            </a:r>
          </a:p>
          <a:p>
            <a:r>
              <a:rPr lang="nl-NL" dirty="0" smtClean="0"/>
              <a:t>De boer:</a:t>
            </a:r>
          </a:p>
          <a:p>
            <a:r>
              <a:rPr lang="nl-NL" dirty="0" smtClean="0"/>
              <a:t>Bedrijfsvoering en management</a:t>
            </a:r>
          </a:p>
          <a:p>
            <a:r>
              <a:rPr lang="nl-NL" dirty="0" smtClean="0"/>
              <a:t>Huisvesting:</a:t>
            </a:r>
          </a:p>
          <a:p>
            <a:r>
              <a:rPr lang="nl-NL" dirty="0" smtClean="0"/>
              <a:t>Licht, ruimte,lucht,comfort</a:t>
            </a:r>
          </a:p>
        </p:txBody>
      </p:sp>
      <p:pic>
        <p:nvPicPr>
          <p:cNvPr id="18436" name="Picture 4" descr="111007_frankrijk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6700"/>
            <a:ext cx="3708400" cy="27813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rgbClr val="FF0000"/>
                </a:solidFill>
              </a:rPr>
              <a:t>Op veel plaatsen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9458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90% van de uitval jongvee is voor 8 maand</a:t>
            </a:r>
          </a:p>
          <a:p>
            <a:r>
              <a:rPr lang="nl-NL" dirty="0" smtClean="0"/>
              <a:t>Problemen komen voor in de eerste 120 dagen van de lactatie</a:t>
            </a:r>
          </a:p>
          <a:p>
            <a:r>
              <a:rPr lang="nl-NL" dirty="0" smtClean="0"/>
              <a:t>50 tot 70% valt uit in de eerste 3 </a:t>
            </a:r>
            <a:r>
              <a:rPr lang="nl-NL" dirty="0" err="1" smtClean="0"/>
              <a:t>lactaties</a:t>
            </a:r>
            <a:r>
              <a:rPr lang="nl-NL" dirty="0" smtClean="0"/>
              <a:t>.</a:t>
            </a:r>
          </a:p>
        </p:txBody>
      </p:sp>
      <p:pic>
        <p:nvPicPr>
          <p:cNvPr id="19460" name="Picture 4" descr="agrsysteme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67175"/>
            <a:ext cx="4211638" cy="27908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rgbClr val="FF0000"/>
                </a:solidFill>
              </a:rPr>
              <a:t>Fokkerij: Basis van productie en gezonde veestapel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048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genetica is per bedrijf verschillend</a:t>
            </a:r>
          </a:p>
          <a:p>
            <a:r>
              <a:rPr lang="nl-NL" dirty="0" smtClean="0"/>
              <a:t>De omstandigheden hebben een grote invloed op de resultaten</a:t>
            </a:r>
          </a:p>
          <a:p>
            <a:r>
              <a:rPr lang="nl-NL" dirty="0" smtClean="0"/>
              <a:t>Selectie is effectiever dan fokken</a:t>
            </a:r>
          </a:p>
          <a:p>
            <a:r>
              <a:rPr lang="nl-NL" dirty="0" smtClean="0"/>
              <a:t>Het duurt lang voordat er vooruitgang komt.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rgbClr val="FF0000"/>
                </a:solidFill>
              </a:rPr>
              <a:t>Welke stier op welke koe?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150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goede veestapel:</a:t>
            </a:r>
          </a:p>
          <a:p>
            <a:pPr>
              <a:buFont typeface="Wingdings 2" pitchFamily="18" charset="2"/>
              <a:buNone/>
            </a:pPr>
            <a:r>
              <a:rPr lang="nl-NL" dirty="0" smtClean="0"/>
              <a:t>Koeien zijn belangrijker dan stier. Oudere koeien zijn belangrijker dan pinken.</a:t>
            </a:r>
          </a:p>
          <a:p>
            <a:pPr>
              <a:buFont typeface="Wingdings 2" pitchFamily="18" charset="2"/>
              <a:buNone/>
            </a:pPr>
            <a:r>
              <a:rPr lang="nl-NL" dirty="0" smtClean="0"/>
              <a:t>Een verkeerde stierkeuze werk jaren lang na op een negatieve duurzaamheid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ieterij">
  <a:themeElements>
    <a:clrScheme name="Gieterij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ieterij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ieterij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148</TotalTime>
  <Words>389</Words>
  <Application>Microsoft Office PowerPoint</Application>
  <PresentationFormat>Diavoorstelling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Gieterij</vt:lpstr>
      <vt:lpstr>Duurzaamheid</vt:lpstr>
      <vt:lpstr>Waarom een duurzame koe?</vt:lpstr>
      <vt:lpstr>Afgevoerd voordat ze op dreef zijn</vt:lpstr>
      <vt:lpstr>Wat gebeurd er als een koe duurzamer word?</vt:lpstr>
      <vt:lpstr>Een praktijk voorbeeld</vt:lpstr>
      <vt:lpstr>Waar is winst te behalen?</vt:lpstr>
      <vt:lpstr>Op veel plaatsen</vt:lpstr>
      <vt:lpstr>Fokkerij: Basis van productie en gezonde veestapel</vt:lpstr>
      <vt:lpstr>Welke stier op welke koe?</vt:lpstr>
      <vt:lpstr>Dia 10</vt:lpstr>
      <vt:lpstr>Leefomstandigheden</vt:lpstr>
      <vt:lpstr>Tips voor fokkerij</vt:lpstr>
      <vt:lpstr>Tips voor de droogstand</vt:lpstr>
      <vt:lpstr>Tips voor voeding in de lactatie</vt:lpstr>
      <vt:lpstr>Tips voor melkveehouder</vt:lpstr>
      <vt:lpstr>Vragen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Duurzaamheid</dc:title>
  <dc:creator>Ruben</dc:creator>
  <cp:lastModifiedBy>aocoost</cp:lastModifiedBy>
  <cp:revision>15</cp:revision>
  <dcterms:created xsi:type="dcterms:W3CDTF">2011-02-14T12:49:17Z</dcterms:created>
  <dcterms:modified xsi:type="dcterms:W3CDTF">2011-02-23T15:19:09Z</dcterms:modified>
</cp:coreProperties>
</file>